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75" r:id="rId6"/>
    <p:sldId id="362" r:id="rId7"/>
    <p:sldId id="366" r:id="rId8"/>
    <p:sldId id="376" r:id="rId9"/>
    <p:sldId id="368" r:id="rId10"/>
    <p:sldId id="369" r:id="rId11"/>
    <p:sldId id="375" r:id="rId12"/>
    <p:sldId id="374" r:id="rId13"/>
    <p:sldId id="373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193B35-CFF0-4FE7-847C-79195A48D9DB}" v="4" dt="2026-04-17T13:15:31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10" autoAdjust="0"/>
  </p:normalViewPr>
  <p:slideViewPr>
    <p:cSldViewPr snapToGrid="0">
      <p:cViewPr varScale="1">
        <p:scale>
          <a:sx n="69" d="100"/>
          <a:sy n="69" d="100"/>
        </p:scale>
        <p:origin x="54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604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76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37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15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65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89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59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45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4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15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99386-0367-4E73-B2F3-ACFEA4B0A886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8F6C2-5285-483E-B3CA-73FFEB46716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CC4CFF-603F-2783-BDFB-6A85B2D2A58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761586" y="5699840"/>
            <a:ext cx="1095528" cy="11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24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almart.com/ip/100-Packs-Colored-File-Folders-Black-File-Folders-Two-Tone-Color-File-Folder-8-5-x-11-Inch-1-3-Cut-Tabs-Letter-Size-Manila-File-Folders-Office-School/1996472061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wikipedia.org/wiki/File_Explorer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wikipedia.org/wiki/File_Explorer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nc-sa/3.0/" TargetMode="External"/><Relationship Id="rId5" Type="http://schemas.openxmlformats.org/officeDocument/2006/relationships/hyperlink" Target="https://heatherhollick.com/sdm_downloads/annual-review-and-planning-template-microsoft-word/" TargetMode="Externa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E47CAE45-2CF7-7AE3-9183-2F7E103820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5" y="79126"/>
            <a:ext cx="12037289" cy="655571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2D1ADB2-5B40-EE0E-EB24-EF5B45EF5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620" y="312442"/>
            <a:ext cx="8027484" cy="1106977"/>
          </a:xfr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GB" sz="4000" dirty="0">
                <a:latin typeface="Arial"/>
                <a:cs typeface="Arial"/>
              </a:rPr>
              <a:t>Classroom Rules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7512" y="678244"/>
            <a:ext cx="11316032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2800" dirty="0">
              <a:cs typeface="Calibri"/>
            </a:endParaRPr>
          </a:p>
          <a:p>
            <a:endParaRPr lang="en-GB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/>
              <a:t>Arrive on time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>
                <a:cs typeface="Calibri"/>
              </a:rPr>
              <a:t>Wear lanyards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/>
              <a:t>Mobiles on silent </a:t>
            </a:r>
            <a:endParaRPr lang="en-GB" sz="2800" dirty="0"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/>
              <a:t>Bags under desk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/>
              <a:t>No food or drinks near ICT equipment.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/>
              <a:t>Bring correct stationary (pens, folders </a:t>
            </a:r>
            <a:r>
              <a:rPr lang="en-GB" sz="2800" dirty="0" err="1"/>
              <a:t>etc</a:t>
            </a:r>
            <a:r>
              <a:rPr lang="en-GB" sz="2800" dirty="0"/>
              <a:t>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/>
              <a:t>Be respectable to others </a:t>
            </a:r>
            <a:endParaRPr lang="en-GB" sz="2800" dirty="0"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2800" dirty="0">
                <a:cs typeface="Calibri"/>
              </a:rPr>
              <a:t>Reporting safeguarding concerns? Or colleagues' concerns?</a:t>
            </a:r>
          </a:p>
          <a:p>
            <a:endParaRPr lang="en-GB" sz="2800" dirty="0">
              <a:cs typeface="Calibri"/>
            </a:endParaRPr>
          </a:p>
        </p:txBody>
      </p:sp>
      <p:pic>
        <p:nvPicPr>
          <p:cNvPr id="2" name="Picture 1" descr="Name Namensschild Anstecker · Kostenlose Vektorgrafik auf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30"/>
          <a:stretch>
            <a:fillRect/>
          </a:stretch>
        </p:blipFill>
        <p:spPr>
          <a:xfrm>
            <a:off x="3152968" y="1465339"/>
            <a:ext cx="1670300" cy="749710"/>
          </a:xfrm>
          <a:prstGeom prst="rect">
            <a:avLst/>
          </a:prstGeom>
        </p:spPr>
      </p:pic>
      <p:pic>
        <p:nvPicPr>
          <p:cNvPr id="3" name="Picture 2" descr="ENGLISH IS EASY! ENGLISH IS OK!: 20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724" y="1613215"/>
            <a:ext cx="3975370" cy="28534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978BBBF-E81A-D8CD-4D90-0822E739A432}"/>
              </a:ext>
            </a:extLst>
          </p:cNvPr>
          <p:cNvSpPr txBox="1"/>
          <p:nvPr/>
        </p:nvSpPr>
        <p:spPr>
          <a:xfrm>
            <a:off x="285620" y="5987143"/>
            <a:ext cx="11427409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3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D3491-74F5-6FB4-6401-B6B885FB8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C7314B0C-2F3D-5EF2-4F2D-E74212C5EA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AC5DC9E-F9FF-2782-4061-A0EB79A0A754}"/>
              </a:ext>
            </a:extLst>
          </p:cNvPr>
          <p:cNvSpPr txBox="1"/>
          <p:nvPr/>
        </p:nvSpPr>
        <p:spPr>
          <a:xfrm>
            <a:off x="297991" y="843677"/>
            <a:ext cx="337346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✅ Well done!</a:t>
            </a:r>
          </a:p>
          <a:p>
            <a:pPr>
              <a:buNone/>
            </a:pPr>
            <a:r>
              <a:rPr lang="en-GB" dirty="0"/>
              <a:t>Your document is now saved in your folder 🎉</a:t>
            </a:r>
          </a:p>
          <a:p>
            <a:pPr>
              <a:buNone/>
            </a:pPr>
            <a:br>
              <a:rPr lang="en-GB" dirty="0"/>
            </a:br>
            <a:endParaRPr lang="en-GB" dirty="0"/>
          </a:p>
          <a:p>
            <a:pPr>
              <a:buNone/>
            </a:pPr>
            <a:r>
              <a:rPr lang="en-GB" b="1" dirty="0"/>
              <a:t>🔍 Check your work</a:t>
            </a:r>
          </a:p>
          <a:p>
            <a:pPr>
              <a:buFont typeface="+mj-lt"/>
              <a:buAutoNum type="arabicPeriod"/>
            </a:pPr>
            <a:r>
              <a:rPr lang="en-GB" dirty="0"/>
              <a:t>Open </a:t>
            </a:r>
            <a:r>
              <a:rPr lang="en-GB" b="1" dirty="0"/>
              <a:t>File Explorer</a:t>
            </a:r>
            <a:r>
              <a:rPr lang="en-GB" dirty="0"/>
              <a:t> 📁 </a:t>
            </a:r>
          </a:p>
          <a:p>
            <a:pPr>
              <a:buFont typeface="+mj-lt"/>
              <a:buAutoNum type="arabicPeriod"/>
            </a:pPr>
            <a:r>
              <a:rPr lang="en-GB" dirty="0"/>
              <a:t>Go to </a:t>
            </a:r>
            <a:r>
              <a:rPr lang="en-GB" b="1" dirty="0"/>
              <a:t>Documents</a:t>
            </a:r>
            <a:r>
              <a:rPr lang="en-GB" dirty="0"/>
              <a:t> </a:t>
            </a:r>
          </a:p>
          <a:p>
            <a:pPr>
              <a:buFont typeface="+mj-lt"/>
              <a:buAutoNum type="arabicPeriod"/>
            </a:pPr>
            <a:r>
              <a:rPr lang="en-GB" dirty="0"/>
              <a:t>Open your folder </a:t>
            </a:r>
          </a:p>
          <a:p>
            <a:pPr>
              <a:buFont typeface="+mj-lt"/>
              <a:buAutoNum type="arabicPeriod"/>
            </a:pPr>
            <a:r>
              <a:rPr lang="en-GB" dirty="0"/>
              <a:t>You should see your file inside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C9130A-1CF0-4243-A636-1C2B9E9A2C90}"/>
              </a:ext>
            </a:extLst>
          </p:cNvPr>
          <p:cNvSpPr/>
          <p:nvPr/>
        </p:nvSpPr>
        <p:spPr>
          <a:xfrm>
            <a:off x="4261309" y="449120"/>
            <a:ext cx="7632700" cy="4708525"/>
          </a:xfrm>
          <a:prstGeom prst="rect">
            <a:avLst/>
          </a:prstGeom>
          <a:solidFill>
            <a:srgbClr val="F7E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2FF3F2-FF6C-F7E3-1710-55C2AEB74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364" y="700850"/>
            <a:ext cx="6064260" cy="423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51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000">
              <a:schemeClr val="accent4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002156-C3A3-AB6F-EC8F-055684D8F403}"/>
              </a:ext>
            </a:extLst>
          </p:cNvPr>
          <p:cNvSpPr txBox="1"/>
          <p:nvPr/>
        </p:nvSpPr>
        <p:spPr>
          <a:xfrm>
            <a:off x="3308566" y="5027687"/>
            <a:ext cx="59116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Tutor: </a:t>
            </a:r>
            <a:r>
              <a:rPr lang="en-GB" sz="2400" u="sng" dirty="0"/>
              <a:t>Gita Vij-Solanki</a:t>
            </a:r>
          </a:p>
          <a:p>
            <a:r>
              <a:rPr lang="en-GB" sz="2400" b="1" dirty="0"/>
              <a:t>Email:</a:t>
            </a:r>
            <a:r>
              <a:rPr lang="en-GB" sz="2400" dirty="0"/>
              <a:t> </a:t>
            </a:r>
            <a:r>
              <a:rPr lang="en-GB" sz="2400" u="sng" dirty="0"/>
              <a:t>gita.vij-solanki@marywardcentre.ac.uk</a:t>
            </a:r>
          </a:p>
        </p:txBody>
      </p:sp>
    </p:spTree>
    <p:extLst>
      <p:ext uri="{BB962C8B-B14F-4D97-AF65-F5344CB8AC3E}">
        <p14:creationId xmlns:p14="http://schemas.microsoft.com/office/powerpoint/2010/main" val="437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117F6-0A58-BA3A-F8D4-84D467EDE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1268" y="1683879"/>
            <a:ext cx="9144000" cy="1099977"/>
          </a:xfrm>
        </p:spPr>
        <p:txBody>
          <a:bodyPr/>
          <a:lstStyle/>
          <a:p>
            <a:r>
              <a:rPr lang="en-GB" dirty="0"/>
              <a:t>Session Two: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96243-B366-2574-6750-2316E153F9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Picture 8" descr="Dr. Z Reflects: What IS the Difference Between 20th and 21st Century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79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05A22-0EDF-7A6B-BB14-5B3CE6552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DB0AF8E8-A09B-8BD2-0D78-0624FCA788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6FD8D5-F51C-2678-7FFF-E79B085EC185}"/>
              </a:ext>
            </a:extLst>
          </p:cNvPr>
          <p:cNvSpPr txBox="1"/>
          <p:nvPr/>
        </p:nvSpPr>
        <p:spPr>
          <a:xfrm>
            <a:off x="1967344" y="1030344"/>
            <a:ext cx="8118764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3200" b="1" dirty="0"/>
              <a:t>📁 Session 2: Files and Folders (Introduction)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r>
              <a:rPr lang="en-GB" sz="2800" b="1" dirty="0"/>
              <a:t>Session Overview</a:t>
            </a:r>
          </a:p>
          <a:p>
            <a:pPr>
              <a:buNone/>
            </a:pPr>
            <a:endParaRPr lang="en-GB" sz="2800" b="1" dirty="0"/>
          </a:p>
          <a:p>
            <a:pPr>
              <a:buNone/>
            </a:pPr>
            <a:r>
              <a:rPr lang="en-GB" sz="2800" dirty="0"/>
              <a:t>In this session, you will learn how to organise your work using files and folders. This will help you keep your documents safe, easy to find, and well organised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35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4CC41-C13D-1099-57B1-CD274768B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959F8A8D-496F-6D38-3718-AC6F6D7AF0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9A6772-2795-6573-6D00-26AD882952FC}"/>
              </a:ext>
            </a:extLst>
          </p:cNvPr>
          <p:cNvSpPr txBox="1"/>
          <p:nvPr/>
        </p:nvSpPr>
        <p:spPr>
          <a:xfrm>
            <a:off x="401782" y="997849"/>
            <a:ext cx="609600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3600" b="1" dirty="0"/>
              <a:t>💡 </a:t>
            </a:r>
            <a:r>
              <a:rPr lang="en-GB" sz="3600" b="1" u="sng" dirty="0"/>
              <a:t>Why is this important?</a:t>
            </a:r>
          </a:p>
          <a:p>
            <a:pPr>
              <a:buNone/>
            </a:pPr>
            <a:endParaRPr lang="en-GB" sz="2400" dirty="0"/>
          </a:p>
          <a:p>
            <a:pPr>
              <a:buNone/>
            </a:pPr>
            <a:r>
              <a:rPr lang="en-GB" sz="2400" dirty="0"/>
              <a:t>Organising your files helps you: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Find your work quickly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Avoid losing important documents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Work more confidently on a computer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BA8DBF-3C71-45C4-6B0B-0168FFF0C883}"/>
              </a:ext>
            </a:extLst>
          </p:cNvPr>
          <p:cNvSpPr txBox="1"/>
          <p:nvPr/>
        </p:nvSpPr>
        <p:spPr>
          <a:xfrm>
            <a:off x="6040582" y="2897115"/>
            <a:ext cx="54725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4000" b="1" u="sng" dirty="0"/>
              <a:t>🛠️ What you will do</a:t>
            </a:r>
          </a:p>
          <a:p>
            <a:pPr algn="ctr">
              <a:buNone/>
            </a:pPr>
            <a:endParaRPr lang="en-GB" sz="4000" b="1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Create your own folder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Save a document inside your folder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Practise opening and closing files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Complete a simple task to check your understanding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4D38FA-7B2E-5772-221E-8AB7B01A5E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b="26544"/>
          <a:stretch>
            <a:fillRect/>
          </a:stretch>
        </p:blipFill>
        <p:spPr>
          <a:xfrm>
            <a:off x="8160327" y="156728"/>
            <a:ext cx="3643746" cy="267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41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8C61C-714A-CA09-4487-CDF9109D8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C52229AE-6C84-6CCC-6F47-F0DFDE5105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2848C80-55D9-6CC4-3A89-BF2A80DFBA20}"/>
              </a:ext>
            </a:extLst>
          </p:cNvPr>
          <p:cNvSpPr txBox="1"/>
          <p:nvPr/>
        </p:nvSpPr>
        <p:spPr>
          <a:xfrm>
            <a:off x="228601" y="141690"/>
            <a:ext cx="1101436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📁 How to Create a New Folder (Using File Explorer)</a:t>
            </a:r>
          </a:p>
          <a:p>
            <a:pPr>
              <a:buNone/>
            </a:pPr>
            <a:r>
              <a:rPr lang="en-GB" sz="2400" b="1" dirty="0"/>
              <a:t>🖥️ Step 1: Open File Explorer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Look at the bottom of your screen (taskbar)</a:t>
            </a:r>
          </a:p>
          <a:p>
            <a:pPr>
              <a:buFont typeface="+mj-lt"/>
              <a:buAutoNum type="arabicPeriod"/>
            </a:pPr>
            <a:endParaRPr lang="en-GB" sz="2400" dirty="0"/>
          </a:p>
          <a:p>
            <a:pPr>
              <a:buFont typeface="+mj-lt"/>
              <a:buAutoNum type="arabicPeriod"/>
            </a:pPr>
            <a:endParaRPr lang="en-GB" sz="2400" dirty="0"/>
          </a:p>
          <a:p>
            <a:pPr>
              <a:buFont typeface="+mj-lt"/>
              <a:buAutoNum type="arabicPeriod"/>
            </a:pPr>
            <a:endParaRPr lang="en-GB" sz="2400" dirty="0"/>
          </a:p>
          <a:p>
            <a:pPr>
              <a:buFont typeface="+mj-lt"/>
              <a:buAutoNum type="arabicPeriod"/>
            </a:pPr>
            <a:r>
              <a:rPr lang="en-GB" sz="2400" dirty="0"/>
              <a:t>Click the </a:t>
            </a:r>
            <a:r>
              <a:rPr lang="en-GB" sz="2400" b="1" dirty="0"/>
              <a:t>yellow folder icon</a:t>
            </a:r>
            <a:r>
              <a:rPr lang="en-GB" sz="2400" dirty="0"/>
              <a:t> 📁</a:t>
            </a:r>
            <a:br>
              <a:rPr lang="en-GB" sz="2400" dirty="0"/>
            </a:br>
            <a:r>
              <a:rPr lang="en-GB" sz="2400" dirty="0"/>
              <a:t>👉 This is called </a:t>
            </a:r>
            <a:r>
              <a:rPr lang="en-GB" sz="2400" b="1" dirty="0"/>
              <a:t>File Explorer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04FAF-F394-1580-3C4D-40C43101E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46" y="1377371"/>
            <a:ext cx="10342418" cy="6438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BF3014-2F75-00DD-6050-37C8CE34C6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017" r="-1017" b="24328"/>
          <a:stretch>
            <a:fillRect/>
          </a:stretch>
        </p:blipFill>
        <p:spPr>
          <a:xfrm>
            <a:off x="4219640" y="3110345"/>
            <a:ext cx="6603348" cy="374765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2DD0C12-8525-25D4-B1CB-C48F80D36597}"/>
              </a:ext>
            </a:extLst>
          </p:cNvPr>
          <p:cNvCxnSpPr/>
          <p:nvPr/>
        </p:nvCxnSpPr>
        <p:spPr>
          <a:xfrm flipV="1">
            <a:off x="1386114" y="1915886"/>
            <a:ext cx="4049486" cy="4934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273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169E5-C8BF-E736-01BE-3098CE700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07F31445-EA63-7DBB-DB9E-BF744449D4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4C24B81-F53E-9C14-7150-4B871F45E5A7}"/>
              </a:ext>
            </a:extLst>
          </p:cNvPr>
          <p:cNvSpPr txBox="1"/>
          <p:nvPr/>
        </p:nvSpPr>
        <p:spPr>
          <a:xfrm>
            <a:off x="186708" y="1040700"/>
            <a:ext cx="842356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📂 Step 2: Choose where to create your folder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On the left side, click:</a:t>
            </a:r>
            <a:br>
              <a:rPr lang="en-GB" sz="2400" dirty="0"/>
            </a:br>
            <a:r>
              <a:rPr lang="en-GB" sz="2400" dirty="0"/>
              <a:t>👉 </a:t>
            </a:r>
            <a:r>
              <a:rPr lang="en-GB" sz="2400" b="1" dirty="0"/>
              <a:t>Documents</a:t>
            </a:r>
            <a:r>
              <a:rPr lang="en-GB" sz="2400" dirty="0"/>
              <a:t> (recommended)</a:t>
            </a:r>
            <a:br>
              <a:rPr lang="en-GB" sz="2400" dirty="0"/>
            </a:br>
            <a:r>
              <a:rPr lang="en-GB" sz="2400" dirty="0"/>
              <a:t>OR</a:t>
            </a:r>
            <a:br>
              <a:rPr lang="en-GB" sz="2400" dirty="0"/>
            </a:br>
            <a:r>
              <a:rPr lang="en-GB" sz="2400" dirty="0"/>
              <a:t>👉 </a:t>
            </a:r>
            <a:r>
              <a:rPr lang="en-GB" sz="2400" b="1" dirty="0"/>
              <a:t>Desktop</a:t>
            </a: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904AE0-1335-BA96-336E-B0CDA0748C98}"/>
              </a:ext>
            </a:extLst>
          </p:cNvPr>
          <p:cNvSpPr txBox="1"/>
          <p:nvPr/>
        </p:nvSpPr>
        <p:spPr>
          <a:xfrm>
            <a:off x="2107210" y="2644170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➕ Step 3: Create a new folder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At the top of the screen, click </a:t>
            </a:r>
            <a:r>
              <a:rPr lang="en-GB" sz="2400" b="1" dirty="0"/>
              <a:t>New</a:t>
            </a:r>
            <a:r>
              <a:rPr lang="en-GB" sz="2400" dirty="0"/>
              <a:t> 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Click </a:t>
            </a:r>
            <a:r>
              <a:rPr lang="en-GB" sz="2400" b="1" dirty="0"/>
              <a:t>Folder</a:t>
            </a:r>
            <a:r>
              <a:rPr lang="en-GB" sz="2400" dirty="0"/>
              <a:t> 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A new folder will appear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3900EB9-2017-7193-B310-059CCCF27A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5719"/>
          <a:stretch>
            <a:fillRect/>
          </a:stretch>
        </p:blipFill>
        <p:spPr>
          <a:xfrm>
            <a:off x="5915431" y="3489832"/>
            <a:ext cx="3398629" cy="17433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1752822-4E8C-2F93-17B8-322F0A5D4C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298" t="628" r="80795" b="23699"/>
          <a:stretch>
            <a:fillRect/>
          </a:stretch>
        </p:blipFill>
        <p:spPr>
          <a:xfrm>
            <a:off x="9543143" y="48700"/>
            <a:ext cx="1849582" cy="5861983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D46F3C-254D-2436-C4F1-857EA21A0E1D}"/>
              </a:ext>
            </a:extLst>
          </p:cNvPr>
          <p:cNvCxnSpPr/>
          <p:nvPr/>
        </p:nvCxnSpPr>
        <p:spPr>
          <a:xfrm>
            <a:off x="4484914" y="2024743"/>
            <a:ext cx="5058229" cy="13425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AB5C94F-0ADB-6FBE-D2A9-4AFA370A9E2B}"/>
              </a:ext>
            </a:extLst>
          </p:cNvPr>
          <p:cNvCxnSpPr/>
          <p:nvPr/>
        </p:nvCxnSpPr>
        <p:spPr>
          <a:xfrm>
            <a:off x="5696857" y="3367314"/>
            <a:ext cx="464457" cy="8465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27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EFB6B-72CD-C087-C2B9-F27D26C18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D3A7EB3B-4B58-E8CB-B04E-16E878C63E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66239B-06E7-371F-8D5E-DFF42C8DDE07}"/>
              </a:ext>
            </a:extLst>
          </p:cNvPr>
          <p:cNvSpPr txBox="1"/>
          <p:nvPr/>
        </p:nvSpPr>
        <p:spPr>
          <a:xfrm>
            <a:off x="7412181" y="914172"/>
            <a:ext cx="40732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📂 Step 5: Open your folder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Double-click your folder 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It will open so you can save your work inside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4CF731-E7B3-F326-F49A-11B04A884CFC}"/>
              </a:ext>
            </a:extLst>
          </p:cNvPr>
          <p:cNvSpPr txBox="1"/>
          <p:nvPr/>
        </p:nvSpPr>
        <p:spPr>
          <a:xfrm>
            <a:off x="6615546" y="3628540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✅ Well done!</a:t>
            </a:r>
          </a:p>
          <a:p>
            <a:pPr>
              <a:buNone/>
            </a:pPr>
            <a:r>
              <a:rPr lang="en-GB" sz="2400" dirty="0"/>
              <a:t>You have created and opened a folder 🎉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E86E5D-E44B-E329-82EA-F4F8AD5DC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161" y="172003"/>
            <a:ext cx="6201385" cy="31750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9DDCC8-6C9A-1303-D554-096138BE452A}"/>
              </a:ext>
            </a:extLst>
          </p:cNvPr>
          <p:cNvSpPr txBox="1"/>
          <p:nvPr/>
        </p:nvSpPr>
        <p:spPr>
          <a:xfrm>
            <a:off x="2508486" y="426967"/>
            <a:ext cx="4505378" cy="24006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400" b="1" dirty="0"/>
              <a:t>✏️ Step 4: Name your folder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Type a name (for example: </a:t>
            </a:r>
            <a:r>
              <a:rPr lang="en-GB" sz="2400" i="1" dirty="0"/>
              <a:t>My Digital Skills</a:t>
            </a:r>
            <a:r>
              <a:rPr lang="en-GB" sz="2400" dirty="0"/>
              <a:t>) 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Press </a:t>
            </a:r>
            <a:r>
              <a:rPr lang="en-GB" sz="2400" b="1" dirty="0"/>
              <a:t>Enter</a:t>
            </a:r>
            <a:r>
              <a:rPr lang="en-GB" sz="2400" dirty="0"/>
              <a:t> </a:t>
            </a:r>
          </a:p>
          <a:p>
            <a:pPr>
              <a:buFont typeface="+mj-lt"/>
              <a:buAutoNum type="arabicPeriod"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3BA845-9006-E2A5-2641-0F708597A4A6}"/>
              </a:ext>
            </a:extLst>
          </p:cNvPr>
          <p:cNvSpPr txBox="1"/>
          <p:nvPr/>
        </p:nvSpPr>
        <p:spPr>
          <a:xfrm>
            <a:off x="3228109" y="4708900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⚠️ Tips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Use </a:t>
            </a:r>
            <a:r>
              <a:rPr lang="en-GB" sz="2400" b="1" dirty="0"/>
              <a:t>Documents</a:t>
            </a:r>
            <a:r>
              <a:rPr lang="en-GB" sz="2400" dirty="0"/>
              <a:t> to keep your work safe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Give your folder a clear name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Take your time — no need to rush 😊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94C5FAC-4322-BB48-F302-3F5727C2F42C}"/>
              </a:ext>
            </a:extLst>
          </p:cNvPr>
          <p:cNvCxnSpPr/>
          <p:nvPr/>
        </p:nvCxnSpPr>
        <p:spPr>
          <a:xfrm flipH="1">
            <a:off x="4322618" y="1177636"/>
            <a:ext cx="2015837" cy="1738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320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DAC1A-C588-23BF-5834-8EEFFB317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82AF0130-7F10-881A-0A3B-39DABD89A4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3EA6AC-7F37-43CF-88E4-02ABF8D545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702"/>
          <a:stretch>
            <a:fillRect/>
          </a:stretch>
        </p:blipFill>
        <p:spPr>
          <a:xfrm>
            <a:off x="7253854" y="253709"/>
            <a:ext cx="3504201" cy="19328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01D38AC-B8C3-BB0F-B7BF-2B09F4062C7D}"/>
              </a:ext>
            </a:extLst>
          </p:cNvPr>
          <p:cNvSpPr txBox="1"/>
          <p:nvPr/>
        </p:nvSpPr>
        <p:spPr>
          <a:xfrm>
            <a:off x="2757054" y="986182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💾 How to Save a Document in Your Folder</a:t>
            </a:r>
          </a:p>
          <a:p>
            <a:pPr>
              <a:buNone/>
            </a:pPr>
            <a:r>
              <a:rPr lang="en-GB" b="1" dirty="0"/>
              <a:t>📝 Step 1: Open a document</a:t>
            </a:r>
          </a:p>
          <a:p>
            <a:pPr>
              <a:buFont typeface="+mj-lt"/>
              <a:buAutoNum type="arabicPeriod"/>
            </a:pPr>
            <a:r>
              <a:rPr lang="en-GB" dirty="0"/>
              <a:t>Open </a:t>
            </a:r>
            <a:r>
              <a:rPr lang="en-GB" b="1" dirty="0"/>
              <a:t>Microsoft Word</a:t>
            </a:r>
            <a:r>
              <a:rPr lang="en-GB" dirty="0"/>
              <a:t> </a:t>
            </a:r>
          </a:p>
          <a:p>
            <a:pPr>
              <a:buFont typeface="+mj-lt"/>
              <a:buAutoNum type="arabicPeriod"/>
            </a:pPr>
            <a:r>
              <a:rPr lang="en-GB" dirty="0"/>
              <a:t>Click </a:t>
            </a:r>
            <a:r>
              <a:rPr lang="en-GB" b="1" dirty="0"/>
              <a:t>Blank document</a:t>
            </a:r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34EF208-EA20-8792-68DA-29A7911A5E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53807" y="807028"/>
            <a:ext cx="1558636" cy="155863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5F9F820-BF45-C9D5-9A58-26C86E2CB45E}"/>
              </a:ext>
            </a:extLst>
          </p:cNvPr>
          <p:cNvSpPr txBox="1"/>
          <p:nvPr/>
        </p:nvSpPr>
        <p:spPr>
          <a:xfrm>
            <a:off x="2667000" y="6858000"/>
            <a:ext cx="685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5" tooltip="https://heatherhollick.com/sdm_downloads/annual-review-and-planning-template-microsoft-word/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6" tooltip="https://creativecommons.org/licenses/by-nc-sa/3.0/"/>
              </a:rPr>
              <a:t>CC BY-SA-NC</a:t>
            </a:r>
            <a:endParaRPr lang="en-GB" sz="9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5A64EF-58E1-EB64-3ADB-CB5FC4D1F598}"/>
              </a:ext>
            </a:extLst>
          </p:cNvPr>
          <p:cNvSpPr/>
          <p:nvPr/>
        </p:nvSpPr>
        <p:spPr>
          <a:xfrm>
            <a:off x="2916382" y="2261755"/>
            <a:ext cx="7793182" cy="4342536"/>
          </a:xfrm>
          <a:prstGeom prst="rect">
            <a:avLst/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l="253" r="45"/>
            </a:stretch>
          </a:blipFill>
          <a:ln w="19050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22FB98-B73F-CA7C-067C-653A37F94099}"/>
              </a:ext>
            </a:extLst>
          </p:cNvPr>
          <p:cNvSpPr txBox="1"/>
          <p:nvPr/>
        </p:nvSpPr>
        <p:spPr>
          <a:xfrm>
            <a:off x="4872523" y="3471161"/>
            <a:ext cx="398053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b="1" dirty="0"/>
              <a:t>⌨️ Step 2: Type some text</a:t>
            </a:r>
          </a:p>
          <a:p>
            <a:pPr>
              <a:buFont typeface="+mj-lt"/>
              <a:buAutoNum type="arabicPeriod"/>
            </a:pPr>
            <a:r>
              <a:rPr lang="en-GB" sz="2000" dirty="0"/>
              <a:t>Type your name </a:t>
            </a:r>
          </a:p>
          <a:p>
            <a:pPr>
              <a:buFont typeface="+mj-lt"/>
              <a:buAutoNum type="arabicPeriod"/>
            </a:pPr>
            <a:r>
              <a:rPr lang="en-GB" sz="2000" dirty="0"/>
              <a:t>Type a short sentence</a:t>
            </a:r>
            <a:br>
              <a:rPr lang="en-GB" sz="2000" dirty="0"/>
            </a:br>
            <a:r>
              <a:rPr lang="en-GB" sz="2000" dirty="0"/>
              <a:t>👉 Example: </a:t>
            </a:r>
            <a:r>
              <a:rPr lang="en-GB" sz="2000" i="1" dirty="0"/>
              <a:t>I am learning digital skills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9388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27FD5-2416-BEF6-EE7B-9232FA88A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. Z Reflects: What IS the Difference Between 20th and 21st Century ...">
            <a:extLst>
              <a:ext uri="{FF2B5EF4-FFF2-40B4-BE49-F238E27FC236}">
                <a16:creationId xmlns:a16="http://schemas.microsoft.com/office/drawing/2014/main" id="{D2F3C246-069E-1DAC-5534-12521190D5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" y="4361491"/>
            <a:ext cx="2359432" cy="226447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B1A5BA2-F673-1FD9-E755-3EE2D43514C4}"/>
              </a:ext>
            </a:extLst>
          </p:cNvPr>
          <p:cNvSpPr txBox="1"/>
          <p:nvPr/>
        </p:nvSpPr>
        <p:spPr>
          <a:xfrm>
            <a:off x="297991" y="574518"/>
            <a:ext cx="388212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/>
              <a:t>💾 Step 3: Save your work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Click </a:t>
            </a:r>
            <a:r>
              <a:rPr lang="en-GB" sz="2400" b="1" dirty="0"/>
              <a:t>File</a:t>
            </a:r>
            <a:r>
              <a:rPr lang="en-GB" sz="2400" dirty="0"/>
              <a:t> (top left) </a:t>
            </a:r>
          </a:p>
          <a:p>
            <a:pPr>
              <a:buFont typeface="+mj-lt"/>
              <a:buAutoNum type="arabicPeriod"/>
            </a:pPr>
            <a:r>
              <a:rPr lang="en-GB" sz="2400" dirty="0"/>
              <a:t>Click </a:t>
            </a:r>
            <a:r>
              <a:rPr lang="en-GB" sz="2400" b="1" dirty="0"/>
              <a:t>Save As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9103E1-1CCA-29E4-80C1-A21484D44A29}"/>
              </a:ext>
            </a:extLst>
          </p:cNvPr>
          <p:cNvSpPr txBox="1"/>
          <p:nvPr/>
        </p:nvSpPr>
        <p:spPr>
          <a:xfrm>
            <a:off x="4580782" y="4755066"/>
            <a:ext cx="401023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📂 Step 4: Choose your folder</a:t>
            </a:r>
          </a:p>
          <a:p>
            <a:pPr>
              <a:buFont typeface="+mj-lt"/>
              <a:buAutoNum type="arabicPeriod"/>
            </a:pPr>
            <a:r>
              <a:rPr lang="en-GB" dirty="0"/>
              <a:t>Click </a:t>
            </a:r>
            <a:r>
              <a:rPr lang="en-GB" b="1" dirty="0"/>
              <a:t>Browse</a:t>
            </a:r>
            <a:r>
              <a:rPr lang="en-GB" dirty="0"/>
              <a:t> </a:t>
            </a:r>
          </a:p>
          <a:p>
            <a:pPr>
              <a:buFont typeface="+mj-lt"/>
              <a:buAutoNum type="arabicPeriod"/>
            </a:pPr>
            <a:r>
              <a:rPr lang="en-GB" dirty="0"/>
              <a:t>Click </a:t>
            </a:r>
            <a:r>
              <a:rPr lang="en-GB" b="1" dirty="0"/>
              <a:t>Documents</a:t>
            </a:r>
            <a:r>
              <a:rPr lang="en-GB" dirty="0"/>
              <a:t> </a:t>
            </a:r>
          </a:p>
          <a:p>
            <a:pPr>
              <a:buFont typeface="+mj-lt"/>
              <a:buAutoNum type="arabicPeriod"/>
            </a:pPr>
            <a:r>
              <a:rPr lang="en-GB" dirty="0"/>
              <a:t>Find your folder (e.g. </a:t>
            </a:r>
            <a:r>
              <a:rPr lang="en-GB" i="1" dirty="0"/>
              <a:t>My Digital Skills</a:t>
            </a:r>
            <a:r>
              <a:rPr lang="en-GB" dirty="0"/>
              <a:t>) </a:t>
            </a:r>
          </a:p>
          <a:p>
            <a:pPr>
              <a:buFont typeface="+mj-lt"/>
              <a:buAutoNum type="arabicPeriod"/>
            </a:pPr>
            <a:r>
              <a:rPr lang="en-GB" dirty="0"/>
              <a:t>Double-click to open 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B7A9E6-A445-D0C8-AB7A-A50C20541C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495" y="329193"/>
            <a:ext cx="7603513" cy="4038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E49841-83FB-71CB-9D2F-2263136A2D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527" y="2444261"/>
            <a:ext cx="3882123" cy="41817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50C293-3958-2281-2C3D-62993B9FF0CF}"/>
              </a:ext>
            </a:extLst>
          </p:cNvPr>
          <p:cNvSpPr txBox="1"/>
          <p:nvPr/>
        </p:nvSpPr>
        <p:spPr>
          <a:xfrm>
            <a:off x="7068457" y="1966686"/>
            <a:ext cx="4911016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/>
              <a:t>✏️ Step 5: Name your file</a:t>
            </a:r>
          </a:p>
          <a:p>
            <a:pPr>
              <a:buFont typeface="+mj-lt"/>
              <a:buAutoNum type="arabicPeriod"/>
            </a:pPr>
            <a:r>
              <a:rPr lang="en-GB" dirty="0"/>
              <a:t>Type a file name</a:t>
            </a:r>
            <a:br>
              <a:rPr lang="en-GB" dirty="0"/>
            </a:br>
            <a:r>
              <a:rPr lang="en-GB" dirty="0"/>
              <a:t>👉 Example: </a:t>
            </a:r>
            <a:r>
              <a:rPr lang="en-GB" i="1" dirty="0"/>
              <a:t>My First Document</a:t>
            </a:r>
            <a:r>
              <a:rPr lang="en-GB" dirty="0"/>
              <a:t> </a:t>
            </a:r>
          </a:p>
          <a:p>
            <a:pPr>
              <a:buFont typeface="+mj-lt"/>
              <a:buAutoNum type="arabicPeriod"/>
            </a:pPr>
            <a:r>
              <a:rPr lang="en-GB" dirty="0"/>
              <a:t>Click </a:t>
            </a:r>
            <a:r>
              <a:rPr lang="en-GB" b="1" dirty="0"/>
              <a:t>Save</a:t>
            </a:r>
            <a:endParaRPr lang="en-GB" dirty="0"/>
          </a:p>
          <a:p>
            <a:endParaRPr lang="en-GB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0387EA7-2848-77DA-4DD1-8F4E08E6B4AC}"/>
              </a:ext>
            </a:extLst>
          </p:cNvPr>
          <p:cNvCxnSpPr/>
          <p:nvPr/>
        </p:nvCxnSpPr>
        <p:spPr>
          <a:xfrm>
            <a:off x="9608457" y="3505200"/>
            <a:ext cx="928914" cy="5080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39E433F-A043-3F9D-F2B0-15D83AD8CB80}"/>
              </a:ext>
            </a:extLst>
          </p:cNvPr>
          <p:cNvCxnSpPr/>
          <p:nvPr/>
        </p:nvCxnSpPr>
        <p:spPr>
          <a:xfrm flipH="1">
            <a:off x="2953657" y="5493730"/>
            <a:ext cx="1908629" cy="6240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97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146527A208304BA233CDC31A3A2047" ma:contentTypeVersion="13" ma:contentTypeDescription="Create a new document." ma:contentTypeScope="" ma:versionID="41b3eeb154658bc941b079b6df328105">
  <xsd:schema xmlns:xsd="http://www.w3.org/2001/XMLSchema" xmlns:xs="http://www.w3.org/2001/XMLSchema" xmlns:p="http://schemas.microsoft.com/office/2006/metadata/properties" xmlns:ns2="ff8a6619-9fc9-45be-bf14-0c23c69cc3ad" xmlns:ns3="f42c604d-c1c3-4048-b899-52209fa6f2cb" targetNamespace="http://schemas.microsoft.com/office/2006/metadata/properties" ma:root="true" ma:fieldsID="b685932d38564b01c9c6e6eb950ea934" ns2:_="" ns3:_="">
    <xsd:import namespace="ff8a6619-9fc9-45be-bf14-0c23c69cc3ad"/>
    <xsd:import namespace="f42c604d-c1c3-4048-b899-52209fa6f2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a6619-9fc9-45be-bf14-0c23c69cc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7ef2803-65c2-4b30-b947-d41ffc500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c604d-c1c3-4048-b899-52209fa6f2c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9609fb9-f00c-4e70-88de-fc3c22984124}" ma:internalName="TaxCatchAll" ma:showField="CatchAllData" ma:web="f42c604d-c1c3-4048-b899-52209fa6f2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8a6619-9fc9-45be-bf14-0c23c69cc3ad">
      <Terms xmlns="http://schemas.microsoft.com/office/infopath/2007/PartnerControls"/>
    </lcf76f155ced4ddcb4097134ff3c332f>
    <TaxCatchAll xmlns="f42c604d-c1c3-4048-b899-52209fa6f2cb" xsi:nil="true"/>
  </documentManagement>
</p:properties>
</file>

<file path=customXml/itemProps1.xml><?xml version="1.0" encoding="utf-8"?>
<ds:datastoreItem xmlns:ds="http://schemas.openxmlformats.org/officeDocument/2006/customXml" ds:itemID="{12BE8ED7-3F80-40CE-A117-19BC01EDA7DC}">
  <ds:schemaRefs>
    <ds:schemaRef ds:uri="f42c604d-c1c3-4048-b899-52209fa6f2cb"/>
    <ds:schemaRef ds:uri="ff8a6619-9fc9-45be-bf14-0c23c69cc3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F6AC6EF-E596-4F7B-BBCD-2840C6EE47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EE2AE4-11B8-4D5A-9140-7FC1A33084BD}">
  <ds:schemaRefs>
    <ds:schemaRef ds:uri="http://purl.org/dc/elements/1.1/"/>
    <ds:schemaRef ds:uri="http://purl.org/dc/terms/"/>
    <ds:schemaRef ds:uri="http://schemas.microsoft.com/office/2006/documentManagement/types"/>
    <ds:schemaRef ds:uri="f42c604d-c1c3-4048-b899-52209fa6f2cb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ff8a6619-9fc9-45be-bf14-0c23c69cc3ad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Classroom Rules</vt:lpstr>
      <vt:lpstr>Session Two: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oneSource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Farheen Butt</dc:creator>
  <cp:lastModifiedBy>gitavs@hotmail.co.uk</cp:lastModifiedBy>
  <cp:revision>27</cp:revision>
  <cp:lastPrinted>2026-03-04T15:11:05Z</cp:lastPrinted>
  <dcterms:created xsi:type="dcterms:W3CDTF">2024-02-20T11:36:09Z</dcterms:created>
  <dcterms:modified xsi:type="dcterms:W3CDTF">2026-04-17T13:17:31Z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0x010100B3146527A208304BA233CDC31A3A2047</vt:lpwstr>
  </property>
  <property fmtid="{D5CDD505-2E9C-101B-9397-08002B2CF9AE}" pid="3" name="MediaServiceImageTags">
    <vt:lpwstr/>
  </property>
</Properties>
</file>